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6858000" cy="9144000"/>
  <p:embeddedFontLst>
    <p:embeddedFont>
      <p:font typeface="Canva Sans" panose="020B0604020202020204" charset="0"/>
      <p:regular r:id="rId10"/>
    </p:embeddedFont>
    <p:embeddedFont>
      <p:font typeface="Canva Sans Bold" panose="020B0604020202020204" charset="0"/>
      <p:regular r:id="rId11"/>
    </p:embeddedFont>
    <p:embeddedFont>
      <p:font typeface="Montserrat" panose="00000500000000000000" pitchFamily="2" charset="0"/>
      <p:regular r:id="rId12"/>
    </p:embeddedFont>
    <p:embeddedFont>
      <p:font typeface="Montserrat Italics" panose="020B0604020202020204" charset="0"/>
      <p:regular r:id="rId13"/>
    </p:embeddedFont>
    <p:embeddedFont>
      <p:font typeface="Montserrat Ultra-Bold" panose="020B0604020202020204" charset="0"/>
      <p:regular r:id="rId14"/>
    </p:embeddedFont>
    <p:embeddedFont>
      <p:font typeface="Neue Montreal" panose="020B0604020202020204" charset="0"/>
      <p:regular r:id="rId15"/>
    </p:embeddedFont>
    <p:embeddedFont>
      <p:font typeface="Neue Montreal Bold" panose="020B0604020202020204" charset="0"/>
      <p:regular r:id="rId16"/>
    </p:embeddedFont>
    <p:embeddedFont>
      <p:font typeface="Neue Montreal Bold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svg"/><Relationship Id="rId7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1566000" y="156600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10692000" y="0"/>
                </a:move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lnTo>
                  <a:pt x="10692000" y="0"/>
                </a:lnTo>
                <a:close/>
              </a:path>
            </a:pathLst>
          </a:custGeom>
          <a:blipFill>
            <a:blip r:embed="rId2"/>
            <a:stretch>
              <a:fillRect l="-13919" t="-1511" r="-13919" b="-1511"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6664735" y="4657865"/>
            <a:ext cx="279683" cy="144681"/>
            <a:chOff x="0" y="0"/>
            <a:chExt cx="812800" cy="42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20463"/>
            </a:xfrm>
            <a:custGeom>
              <a:avLst/>
              <a:gdLst/>
              <a:ahLst/>
              <a:cxnLst/>
              <a:rect l="l" t="t" r="r" b="b"/>
              <a:pathLst>
                <a:path w="812800" h="420463">
                  <a:moveTo>
                    <a:pt x="406400" y="420463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420463"/>
                  </a:lnTo>
                  <a:close/>
                </a:path>
              </a:pathLst>
            </a:custGeom>
            <a:solidFill>
              <a:srgbClr val="DCEBF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10983"/>
              <a:ext cx="558800" cy="214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" y="1511999"/>
            <a:ext cx="7556501" cy="5768052"/>
          </a:xfrm>
          <a:custGeom>
            <a:avLst/>
            <a:gdLst/>
            <a:ahLst/>
            <a:cxnLst/>
            <a:rect l="l" t="t" r="r" b="b"/>
            <a:pathLst>
              <a:path w="8376865" h="5915817">
                <a:moveTo>
                  <a:pt x="0" y="0"/>
                </a:moveTo>
                <a:lnTo>
                  <a:pt x="8376864" y="0"/>
                </a:lnTo>
                <a:lnTo>
                  <a:pt x="8376864" y="5915818"/>
                </a:lnTo>
                <a:lnTo>
                  <a:pt x="0" y="59158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850" r="-12850"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7" name="Group 7"/>
          <p:cNvGrpSpPr/>
          <p:nvPr/>
        </p:nvGrpSpPr>
        <p:grpSpPr>
          <a:xfrm>
            <a:off x="0" y="6006829"/>
            <a:ext cx="6569720" cy="2522070"/>
            <a:chOff x="0" y="0"/>
            <a:chExt cx="2354439" cy="9038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54439" cy="903853"/>
            </a:xfrm>
            <a:custGeom>
              <a:avLst/>
              <a:gdLst/>
              <a:ahLst/>
              <a:cxnLst/>
              <a:rect l="l" t="t" r="r" b="b"/>
              <a:pathLst>
                <a:path w="2354439" h="903853">
                  <a:moveTo>
                    <a:pt x="0" y="0"/>
                  </a:moveTo>
                  <a:lnTo>
                    <a:pt x="2354439" y="0"/>
                  </a:lnTo>
                  <a:lnTo>
                    <a:pt x="2354439" y="903853"/>
                  </a:lnTo>
                  <a:lnTo>
                    <a:pt x="0" y="903853"/>
                  </a:lnTo>
                  <a:close/>
                </a:path>
              </a:pathLst>
            </a:custGeom>
            <a:solidFill>
              <a:srgbClr val="508AC3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354439" cy="9229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8100000">
            <a:off x="5946063" y="9163799"/>
            <a:ext cx="891616" cy="904047"/>
          </a:xfrm>
          <a:custGeom>
            <a:avLst/>
            <a:gdLst/>
            <a:ahLst/>
            <a:cxnLst/>
            <a:rect l="l" t="t" r="r" b="b"/>
            <a:pathLst>
              <a:path w="891616" h="904047">
                <a:moveTo>
                  <a:pt x="0" y="0"/>
                </a:moveTo>
                <a:lnTo>
                  <a:pt x="891616" y="0"/>
                </a:lnTo>
                <a:lnTo>
                  <a:pt x="891616" y="904047"/>
                </a:lnTo>
                <a:lnTo>
                  <a:pt x="0" y="9040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1" name="TextBox 11"/>
          <p:cNvSpPr txBox="1"/>
          <p:nvPr/>
        </p:nvSpPr>
        <p:spPr>
          <a:xfrm>
            <a:off x="5041134" y="363420"/>
            <a:ext cx="1577118" cy="95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99"/>
              </a:lnSpc>
            </a:pPr>
            <a:r>
              <a:rPr lang="en-US" sz="6727" b="1">
                <a:solidFill>
                  <a:srgbClr val="DCEBFA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3095" y="6391735"/>
            <a:ext cx="4548038" cy="1861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2"/>
              </a:lnSpc>
            </a:pPr>
            <a:r>
              <a:rPr lang="en-US" sz="6488" b="1" i="1" spc="324">
                <a:solidFill>
                  <a:srgbClr val="DCEBFA"/>
                </a:solidFill>
                <a:latin typeface="Neue Montreal Bold Italics"/>
                <a:ea typeface="Neue Montreal Bold Italics"/>
                <a:cs typeface="Neue Montreal Bold Italics"/>
                <a:sym typeface="Neue Montreal Bold Italics"/>
              </a:rPr>
              <a:t>VENUE HIRE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91832" y="363420"/>
            <a:ext cx="1224337" cy="95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99"/>
              </a:lnSpc>
            </a:pPr>
            <a:r>
              <a:rPr lang="en-US" sz="6727" b="1" i="1">
                <a:solidFill>
                  <a:srgbClr val="DCEBFA"/>
                </a:solidFill>
                <a:latin typeface="Neue Montreal Bold Italics"/>
                <a:ea typeface="Neue Montreal Bold Italics"/>
                <a:cs typeface="Neue Montreal Bold Italics"/>
                <a:sym typeface="Neue Montreal Bold Italics"/>
              </a:rPr>
              <a:t>26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0604" y="8952385"/>
            <a:ext cx="4925025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Kissing Point Clubrooms are available for hire for a wide range of events, such as celebrations, birthdays, anniversaries, reunions, weddings, memorials, conferences, and meetings.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62604" y="159606"/>
            <a:ext cx="4288108" cy="1192787"/>
            <a:chOff x="0" y="0"/>
            <a:chExt cx="25312487" cy="704096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312486" cy="7040963"/>
            </a:xfrm>
            <a:custGeom>
              <a:avLst/>
              <a:gdLst/>
              <a:ahLst/>
              <a:cxnLst/>
              <a:rect l="l" t="t" r="r" b="b"/>
              <a:pathLst>
                <a:path w="25312486" h="7040963">
                  <a:moveTo>
                    <a:pt x="25312486" y="117939"/>
                  </a:moveTo>
                  <a:lnTo>
                    <a:pt x="25312486" y="6923025"/>
                  </a:lnTo>
                  <a:cubicBezTo>
                    <a:pt x="25312486" y="6988186"/>
                    <a:pt x="25040848" y="7040963"/>
                    <a:pt x="24705473" y="7040963"/>
                  </a:cubicBezTo>
                  <a:lnTo>
                    <a:pt x="607014" y="7040963"/>
                  </a:lnTo>
                  <a:cubicBezTo>
                    <a:pt x="271639" y="7040963"/>
                    <a:pt x="0" y="6988186"/>
                    <a:pt x="0" y="6923025"/>
                  </a:cubicBezTo>
                  <a:lnTo>
                    <a:pt x="0" y="117939"/>
                  </a:lnTo>
                  <a:cubicBezTo>
                    <a:pt x="0" y="52778"/>
                    <a:pt x="271639" y="0"/>
                    <a:pt x="607014" y="0"/>
                  </a:cubicBezTo>
                  <a:lnTo>
                    <a:pt x="24705473" y="0"/>
                  </a:lnTo>
                  <a:cubicBezTo>
                    <a:pt x="25040848" y="0"/>
                    <a:pt x="25312486" y="52778"/>
                    <a:pt x="25312486" y="117939"/>
                  </a:cubicBezTo>
                  <a:close/>
                </a:path>
              </a:pathLst>
            </a:custGeom>
            <a:blipFill>
              <a:blip r:embed="rId5"/>
              <a:stretch>
                <a:fillRect t="-330" b="-330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566000" y="156600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7560000"/>
                </a:moveTo>
                <a:lnTo>
                  <a:pt x="0" y="0"/>
                </a:ln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close/>
              </a:path>
            </a:pathLst>
          </a:custGeom>
          <a:blipFill>
            <a:blip r:embed="rId2"/>
            <a:stretch>
              <a:fillRect l="-13919" t="-1511" r="-13919" b="-1511"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3" name="Group 3"/>
          <p:cNvGrpSpPr/>
          <p:nvPr/>
        </p:nvGrpSpPr>
        <p:grpSpPr>
          <a:xfrm>
            <a:off x="221201" y="7990371"/>
            <a:ext cx="7115251" cy="1966813"/>
            <a:chOff x="0" y="0"/>
            <a:chExt cx="2549945" cy="7048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49945" cy="704861"/>
            </a:xfrm>
            <a:custGeom>
              <a:avLst/>
              <a:gdLst/>
              <a:ahLst/>
              <a:cxnLst/>
              <a:rect l="l" t="t" r="r" b="b"/>
              <a:pathLst>
                <a:path w="2549945" h="704861">
                  <a:moveTo>
                    <a:pt x="0" y="0"/>
                  </a:moveTo>
                  <a:lnTo>
                    <a:pt x="2549945" y="0"/>
                  </a:lnTo>
                  <a:lnTo>
                    <a:pt x="2549945" y="704861"/>
                  </a:lnTo>
                  <a:lnTo>
                    <a:pt x="0" y="704861"/>
                  </a:lnTo>
                  <a:close/>
                </a:path>
              </a:pathLst>
            </a:custGeom>
            <a:solidFill>
              <a:srgbClr val="0B2343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549945" cy="723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8100000">
            <a:off x="5836862" y="8696528"/>
            <a:ext cx="891616" cy="904047"/>
          </a:xfrm>
          <a:custGeom>
            <a:avLst/>
            <a:gdLst/>
            <a:ahLst/>
            <a:cxnLst/>
            <a:rect l="l" t="t" r="r" b="b"/>
            <a:pathLst>
              <a:path w="891616" h="904047">
                <a:moveTo>
                  <a:pt x="0" y="0"/>
                </a:moveTo>
                <a:lnTo>
                  <a:pt x="891617" y="0"/>
                </a:lnTo>
                <a:lnTo>
                  <a:pt x="891617" y="904047"/>
                </a:lnTo>
                <a:lnTo>
                  <a:pt x="0" y="9040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648791" y="8164141"/>
            <a:ext cx="2604132" cy="1619273"/>
          </a:xfrm>
          <a:custGeom>
            <a:avLst/>
            <a:gdLst/>
            <a:ahLst/>
            <a:cxnLst/>
            <a:rect l="l" t="t" r="r" b="b"/>
            <a:pathLst>
              <a:path w="2604132" h="1619273">
                <a:moveTo>
                  <a:pt x="0" y="0"/>
                </a:moveTo>
                <a:lnTo>
                  <a:pt x="2604132" y="0"/>
                </a:lnTo>
                <a:lnTo>
                  <a:pt x="2604132" y="1619273"/>
                </a:lnTo>
                <a:lnTo>
                  <a:pt x="0" y="1619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307" b="-10307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>
            <a:off x="-788176" y="2879139"/>
            <a:ext cx="5666849" cy="4297361"/>
          </a:xfrm>
          <a:custGeom>
            <a:avLst/>
            <a:gdLst/>
            <a:ahLst/>
            <a:cxnLst/>
            <a:rect l="l" t="t" r="r" b="b"/>
            <a:pathLst>
              <a:path w="5666849" h="4297361">
                <a:moveTo>
                  <a:pt x="0" y="0"/>
                </a:moveTo>
                <a:lnTo>
                  <a:pt x="5666849" y="0"/>
                </a:lnTo>
                <a:lnTo>
                  <a:pt x="5666849" y="4297361"/>
                </a:lnTo>
                <a:lnTo>
                  <a:pt x="0" y="42973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TextBox 9"/>
          <p:cNvSpPr txBox="1"/>
          <p:nvPr/>
        </p:nvSpPr>
        <p:spPr>
          <a:xfrm>
            <a:off x="756000" y="1311144"/>
            <a:ext cx="4085877" cy="92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94"/>
              </a:lnSpc>
            </a:pPr>
            <a:r>
              <a:rPr lang="en-US" sz="5424" b="1" i="1" spc="271">
                <a:solidFill>
                  <a:srgbClr val="A0C9EE"/>
                </a:solidFill>
                <a:latin typeface="Neue Montreal Bold Italics"/>
                <a:ea typeface="Neue Montreal Bold Italics"/>
                <a:cs typeface="Neue Montreal Bold Italics"/>
                <a:sym typeface="Neue Montreal Bold Italics"/>
              </a:rPr>
              <a:t>US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9432" y="660750"/>
            <a:ext cx="2638327" cy="797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4"/>
              </a:lnSpc>
            </a:pPr>
            <a:r>
              <a:rPr lang="en-US" sz="4617" b="1" spc="230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ABOUT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57568" y="2211586"/>
            <a:ext cx="3008645" cy="469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Whangarei Cruising Club is a 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yacht club with a rich history 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that boasts two clubrooms. 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Parua Bay is where we do 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most of our sailing and our main clubrooms at Kissing Point is centrally located at 212 Riverside Drive. There is plenty of parking right outside and accessible to all.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offer Kissing Point’s clubrooms for private events and business meetings and conferences plus several community groups meet at  the clubrooms with a regular weekly or monthly booking. 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57568" y="1049783"/>
            <a:ext cx="2036207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1921 - 2026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57759" y="8386540"/>
            <a:ext cx="2604132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Driving Miss Daisy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hold their monthly meetings 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at Kissing Point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566000" y="156600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7560000"/>
                </a:moveTo>
                <a:lnTo>
                  <a:pt x="0" y="0"/>
                </a:ln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close/>
              </a:path>
            </a:pathLst>
          </a:custGeom>
          <a:blipFill>
            <a:blip r:embed="rId2"/>
            <a:stretch>
              <a:fillRect l="-13919" t="-1511" r="-13919" b="-1511"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3" name="Group 3"/>
          <p:cNvGrpSpPr/>
          <p:nvPr/>
        </p:nvGrpSpPr>
        <p:grpSpPr>
          <a:xfrm>
            <a:off x="1565065" y="5122690"/>
            <a:ext cx="1827125" cy="1080406"/>
            <a:chOff x="0" y="0"/>
            <a:chExt cx="458389" cy="2710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8389" cy="271052"/>
            </a:xfrm>
            <a:custGeom>
              <a:avLst/>
              <a:gdLst/>
              <a:ahLst/>
              <a:cxnLst/>
              <a:rect l="l" t="t" r="r" b="b"/>
              <a:pathLst>
                <a:path w="458389" h="271052">
                  <a:moveTo>
                    <a:pt x="46609" y="0"/>
                  </a:moveTo>
                  <a:lnTo>
                    <a:pt x="411779" y="0"/>
                  </a:lnTo>
                  <a:cubicBezTo>
                    <a:pt x="437521" y="0"/>
                    <a:pt x="458389" y="20868"/>
                    <a:pt x="458389" y="46609"/>
                  </a:cubicBezTo>
                  <a:lnTo>
                    <a:pt x="458389" y="224443"/>
                  </a:lnTo>
                  <a:cubicBezTo>
                    <a:pt x="458389" y="250184"/>
                    <a:pt x="437521" y="271052"/>
                    <a:pt x="411779" y="271052"/>
                  </a:cubicBezTo>
                  <a:lnTo>
                    <a:pt x="46609" y="271052"/>
                  </a:lnTo>
                  <a:cubicBezTo>
                    <a:pt x="20868" y="271052"/>
                    <a:pt x="0" y="250184"/>
                    <a:pt x="0" y="224443"/>
                  </a:cubicBezTo>
                  <a:lnTo>
                    <a:pt x="0" y="46609"/>
                  </a:lnTo>
                  <a:cubicBezTo>
                    <a:pt x="0" y="20868"/>
                    <a:pt x="20868" y="0"/>
                    <a:pt x="46609" y="0"/>
                  </a:cubicBezTo>
                  <a:close/>
                </a:path>
              </a:pathLst>
            </a:custGeom>
            <a:solidFill>
              <a:srgbClr val="0B223F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58389" cy="290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739246" y="4385278"/>
            <a:ext cx="737412" cy="73741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CEBF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94962" y="7788039"/>
            <a:ext cx="2112990" cy="888453"/>
            <a:chOff x="0" y="0"/>
            <a:chExt cx="525739" cy="2210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5739" cy="221058"/>
            </a:xfrm>
            <a:custGeom>
              <a:avLst/>
              <a:gdLst/>
              <a:ahLst/>
              <a:cxnLst/>
              <a:rect l="l" t="t" r="r" b="b"/>
              <a:pathLst>
                <a:path w="525739" h="221058">
                  <a:moveTo>
                    <a:pt x="40304" y="0"/>
                  </a:moveTo>
                  <a:lnTo>
                    <a:pt x="485435" y="0"/>
                  </a:lnTo>
                  <a:cubicBezTo>
                    <a:pt x="507694" y="0"/>
                    <a:pt x="525739" y="18045"/>
                    <a:pt x="525739" y="40304"/>
                  </a:cubicBezTo>
                  <a:lnTo>
                    <a:pt x="525739" y="180755"/>
                  </a:lnTo>
                  <a:cubicBezTo>
                    <a:pt x="525739" y="203014"/>
                    <a:pt x="507694" y="221058"/>
                    <a:pt x="485435" y="221058"/>
                  </a:cubicBezTo>
                  <a:lnTo>
                    <a:pt x="40304" y="221058"/>
                  </a:lnTo>
                  <a:cubicBezTo>
                    <a:pt x="18045" y="221058"/>
                    <a:pt x="0" y="203014"/>
                    <a:pt x="0" y="180755"/>
                  </a:cubicBezTo>
                  <a:lnTo>
                    <a:pt x="0" y="40304"/>
                  </a:lnTo>
                  <a:cubicBezTo>
                    <a:pt x="0" y="18045"/>
                    <a:pt x="18045" y="0"/>
                    <a:pt x="40304" y="0"/>
                  </a:cubicBezTo>
                  <a:close/>
                </a:path>
              </a:pathLst>
            </a:custGeom>
            <a:solidFill>
              <a:srgbClr val="0B223F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525739" cy="240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7062" y="2133142"/>
            <a:ext cx="743538" cy="74353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CEBF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8100000" flipH="1" flipV="1">
            <a:off x="5440758" y="8415105"/>
            <a:ext cx="891616" cy="904047"/>
          </a:xfrm>
          <a:custGeom>
            <a:avLst/>
            <a:gdLst/>
            <a:ahLst/>
            <a:cxnLst/>
            <a:rect l="l" t="t" r="r" b="b"/>
            <a:pathLst>
              <a:path w="891616" h="904047">
                <a:moveTo>
                  <a:pt x="891616" y="904047"/>
                </a:moveTo>
                <a:lnTo>
                  <a:pt x="0" y="904047"/>
                </a:lnTo>
                <a:lnTo>
                  <a:pt x="0" y="0"/>
                </a:lnTo>
                <a:lnTo>
                  <a:pt x="891616" y="0"/>
                </a:lnTo>
                <a:lnTo>
                  <a:pt x="891616" y="90404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6" name="Freeform 16"/>
          <p:cNvSpPr/>
          <p:nvPr/>
        </p:nvSpPr>
        <p:spPr>
          <a:xfrm rot="8100000">
            <a:off x="1207885" y="5861838"/>
            <a:ext cx="891616" cy="904047"/>
          </a:xfrm>
          <a:custGeom>
            <a:avLst/>
            <a:gdLst/>
            <a:ahLst/>
            <a:cxnLst/>
            <a:rect l="l" t="t" r="r" b="b"/>
            <a:pathLst>
              <a:path w="891616" h="904047">
                <a:moveTo>
                  <a:pt x="0" y="0"/>
                </a:moveTo>
                <a:lnTo>
                  <a:pt x="891617" y="0"/>
                </a:lnTo>
                <a:lnTo>
                  <a:pt x="891617" y="904047"/>
                </a:lnTo>
                <a:lnTo>
                  <a:pt x="0" y="9040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17" name="Group 17"/>
          <p:cNvGrpSpPr/>
          <p:nvPr/>
        </p:nvGrpSpPr>
        <p:grpSpPr>
          <a:xfrm>
            <a:off x="555253" y="7388667"/>
            <a:ext cx="743538" cy="74353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CEBF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766944" y="7551264"/>
            <a:ext cx="3000609" cy="2250457"/>
          </a:xfrm>
          <a:custGeom>
            <a:avLst/>
            <a:gdLst/>
            <a:ahLst/>
            <a:cxnLst/>
            <a:rect l="l" t="t" r="r" b="b"/>
            <a:pathLst>
              <a:path w="3000609" h="2250457">
                <a:moveTo>
                  <a:pt x="0" y="0"/>
                </a:moveTo>
                <a:lnTo>
                  <a:pt x="3000609" y="0"/>
                </a:lnTo>
                <a:lnTo>
                  <a:pt x="3000609" y="2250457"/>
                </a:lnTo>
                <a:lnTo>
                  <a:pt x="0" y="2250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1" name="Freeform 21"/>
          <p:cNvSpPr/>
          <p:nvPr/>
        </p:nvSpPr>
        <p:spPr>
          <a:xfrm>
            <a:off x="766944" y="2423784"/>
            <a:ext cx="2828057" cy="2121043"/>
          </a:xfrm>
          <a:custGeom>
            <a:avLst/>
            <a:gdLst/>
            <a:ahLst/>
            <a:cxnLst/>
            <a:rect l="l" t="t" r="r" b="b"/>
            <a:pathLst>
              <a:path w="2828057" h="2121043">
                <a:moveTo>
                  <a:pt x="0" y="0"/>
                </a:moveTo>
                <a:lnTo>
                  <a:pt x="2828057" y="0"/>
                </a:lnTo>
                <a:lnTo>
                  <a:pt x="2828057" y="2121042"/>
                </a:lnTo>
                <a:lnTo>
                  <a:pt x="0" y="2121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2" name="Freeform 22"/>
          <p:cNvSpPr/>
          <p:nvPr/>
        </p:nvSpPr>
        <p:spPr>
          <a:xfrm>
            <a:off x="4924358" y="242261"/>
            <a:ext cx="2122848" cy="2830464"/>
          </a:xfrm>
          <a:custGeom>
            <a:avLst/>
            <a:gdLst/>
            <a:ahLst/>
            <a:cxnLst/>
            <a:rect l="l" t="t" r="r" b="b"/>
            <a:pathLst>
              <a:path w="2122848" h="2830464">
                <a:moveTo>
                  <a:pt x="0" y="0"/>
                </a:moveTo>
                <a:lnTo>
                  <a:pt x="2122848" y="0"/>
                </a:lnTo>
                <a:lnTo>
                  <a:pt x="2122848" y="2830464"/>
                </a:lnTo>
                <a:lnTo>
                  <a:pt x="0" y="28304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23" name="Group 23"/>
          <p:cNvGrpSpPr/>
          <p:nvPr/>
        </p:nvGrpSpPr>
        <p:grpSpPr>
          <a:xfrm>
            <a:off x="3780000" y="2845384"/>
            <a:ext cx="1755588" cy="1277841"/>
            <a:chOff x="0" y="0"/>
            <a:chExt cx="436813" cy="31794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36812" cy="317943"/>
            </a:xfrm>
            <a:custGeom>
              <a:avLst/>
              <a:gdLst/>
              <a:ahLst/>
              <a:cxnLst/>
              <a:rect l="l" t="t" r="r" b="b"/>
              <a:pathLst>
                <a:path w="436812" h="317943">
                  <a:moveTo>
                    <a:pt x="48509" y="0"/>
                  </a:moveTo>
                  <a:lnTo>
                    <a:pt x="388304" y="0"/>
                  </a:lnTo>
                  <a:cubicBezTo>
                    <a:pt x="401169" y="0"/>
                    <a:pt x="413508" y="5111"/>
                    <a:pt x="422605" y="14208"/>
                  </a:cubicBezTo>
                  <a:cubicBezTo>
                    <a:pt x="431702" y="23305"/>
                    <a:pt x="436812" y="35643"/>
                    <a:pt x="436812" y="48509"/>
                  </a:cubicBezTo>
                  <a:lnTo>
                    <a:pt x="436812" y="269434"/>
                  </a:lnTo>
                  <a:cubicBezTo>
                    <a:pt x="436812" y="296225"/>
                    <a:pt x="415094" y="317943"/>
                    <a:pt x="388304" y="317943"/>
                  </a:cubicBezTo>
                  <a:lnTo>
                    <a:pt x="48509" y="317943"/>
                  </a:lnTo>
                  <a:cubicBezTo>
                    <a:pt x="21718" y="317943"/>
                    <a:pt x="0" y="296225"/>
                    <a:pt x="0" y="269434"/>
                  </a:cubicBezTo>
                  <a:lnTo>
                    <a:pt x="0" y="48509"/>
                  </a:lnTo>
                  <a:cubicBezTo>
                    <a:pt x="0" y="21718"/>
                    <a:pt x="21718" y="0"/>
                    <a:pt x="48509" y="0"/>
                  </a:cubicBezTo>
                  <a:close/>
                </a:path>
              </a:pathLst>
            </a:custGeom>
            <a:solidFill>
              <a:srgbClr val="0B223F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436813" cy="336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 rot="8100000" flipH="1" flipV="1">
            <a:off x="5184245" y="3517760"/>
            <a:ext cx="891616" cy="904047"/>
          </a:xfrm>
          <a:custGeom>
            <a:avLst/>
            <a:gdLst/>
            <a:ahLst/>
            <a:cxnLst/>
            <a:rect l="l" t="t" r="r" b="b"/>
            <a:pathLst>
              <a:path w="891616" h="904047">
                <a:moveTo>
                  <a:pt x="891617" y="904047"/>
                </a:moveTo>
                <a:lnTo>
                  <a:pt x="0" y="904047"/>
                </a:lnTo>
                <a:lnTo>
                  <a:pt x="0" y="0"/>
                </a:lnTo>
                <a:lnTo>
                  <a:pt x="891617" y="0"/>
                </a:lnTo>
                <a:lnTo>
                  <a:pt x="891617" y="90404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7" name="Freeform 27"/>
          <p:cNvSpPr/>
          <p:nvPr/>
        </p:nvSpPr>
        <p:spPr>
          <a:xfrm>
            <a:off x="4151926" y="4650699"/>
            <a:ext cx="2035555" cy="2714073"/>
          </a:xfrm>
          <a:custGeom>
            <a:avLst/>
            <a:gdLst/>
            <a:ahLst/>
            <a:cxnLst/>
            <a:rect l="l" t="t" r="r" b="b"/>
            <a:pathLst>
              <a:path w="2035555" h="2714073">
                <a:moveTo>
                  <a:pt x="0" y="0"/>
                </a:moveTo>
                <a:lnTo>
                  <a:pt x="2035555" y="0"/>
                </a:lnTo>
                <a:lnTo>
                  <a:pt x="2035555" y="2714073"/>
                </a:lnTo>
                <a:lnTo>
                  <a:pt x="0" y="27140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8" name="TextBox 28"/>
          <p:cNvSpPr txBox="1"/>
          <p:nvPr/>
        </p:nvSpPr>
        <p:spPr>
          <a:xfrm>
            <a:off x="766944" y="933914"/>
            <a:ext cx="4132997" cy="855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7"/>
              </a:lnSpc>
            </a:pPr>
            <a:r>
              <a:rPr lang="en-US" sz="4940" b="1" i="1" spc="247">
                <a:solidFill>
                  <a:srgbClr val="A0C9EE"/>
                </a:solidFill>
                <a:latin typeface="Neue Montreal Bold Italics"/>
                <a:ea typeface="Neue Montreal Bold Italics"/>
                <a:cs typeface="Neue Montreal Bold Italics"/>
                <a:sym typeface="Neue Montreal Bold Italics"/>
              </a:rPr>
              <a:t>YOUR WAY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66944" y="424584"/>
            <a:ext cx="3570792" cy="59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0"/>
              </a:lnSpc>
            </a:pPr>
            <a:r>
              <a:rPr lang="en-US" sz="3529" b="1" spc="176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STYLE IT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874465" y="3119606"/>
            <a:ext cx="1755588" cy="42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8"/>
              </a:lnSpc>
            </a:pPr>
            <a:r>
              <a:rPr lang="en-US" sz="1440" b="1" spc="72">
                <a:solidFill>
                  <a:srgbClr val="A0C9E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Parua Bay Garden Club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66683" y="5336475"/>
            <a:ext cx="1823889" cy="621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4"/>
              </a:lnSpc>
            </a:pPr>
            <a:r>
              <a:rPr lang="en-US" sz="1428" b="1" spc="71">
                <a:solidFill>
                  <a:srgbClr val="A0C9E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Fashion Parade</a:t>
            </a:r>
          </a:p>
          <a:p>
            <a:pPr algn="ctr">
              <a:lnSpc>
                <a:spcPts val="1714"/>
              </a:lnSpc>
            </a:pPr>
            <a:r>
              <a:rPr lang="en-US" sz="1428" b="1" spc="71">
                <a:solidFill>
                  <a:srgbClr val="A0C9E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Melbourne</a:t>
            </a:r>
          </a:p>
          <a:p>
            <a:pPr algn="ctr">
              <a:lnSpc>
                <a:spcPts val="1714"/>
              </a:lnSpc>
            </a:pPr>
            <a:r>
              <a:rPr lang="en-US" sz="1428" b="1" spc="71">
                <a:solidFill>
                  <a:srgbClr val="A0C9E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Cup Day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80410" y="8004509"/>
            <a:ext cx="1808706" cy="455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2"/>
              </a:lnSpc>
            </a:pPr>
            <a:r>
              <a:rPr lang="en-US" sz="1594" b="1" spc="79">
                <a:solidFill>
                  <a:srgbClr val="A0C9E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Baby Gender</a:t>
            </a:r>
          </a:p>
          <a:p>
            <a:pPr algn="ctr">
              <a:lnSpc>
                <a:spcPts val="1912"/>
              </a:lnSpc>
            </a:pPr>
            <a:r>
              <a:rPr lang="en-US" sz="1594" b="1" spc="79">
                <a:solidFill>
                  <a:srgbClr val="A0C9E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Reveal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566000" y="156600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7560000"/>
                </a:moveTo>
                <a:lnTo>
                  <a:pt x="0" y="0"/>
                </a:ln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close/>
              </a:path>
            </a:pathLst>
          </a:custGeom>
          <a:blipFill>
            <a:blip r:embed="rId2"/>
            <a:stretch>
              <a:fillRect l="-13112" t="-1511" r="-13112" b="-1511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691414" y="5271741"/>
            <a:ext cx="2784326" cy="2174746"/>
          </a:xfrm>
          <a:custGeom>
            <a:avLst/>
            <a:gdLst/>
            <a:ahLst/>
            <a:cxnLst/>
            <a:rect l="l" t="t" r="r" b="b"/>
            <a:pathLst>
              <a:path w="2784326" h="2174746">
                <a:moveTo>
                  <a:pt x="0" y="0"/>
                </a:moveTo>
                <a:lnTo>
                  <a:pt x="2784327" y="0"/>
                </a:lnTo>
                <a:lnTo>
                  <a:pt x="2784327" y="2174746"/>
                </a:lnTo>
                <a:lnTo>
                  <a:pt x="0" y="2174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35" r="-1507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4055756" y="4961717"/>
            <a:ext cx="2700083" cy="572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The main downstairs area is perfect for hosting weddings, birthday parties, memorials, Christmas gatherings, and business conferences. It features a spacious lounge, bar, galley, and a deck with stunning water views.</a:t>
            </a:r>
          </a:p>
          <a:p>
            <a:pPr marL="280668" lvl="1" indent="-140334" algn="l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Hire Options:</a:t>
            </a:r>
          </a:p>
          <a:p>
            <a:pPr marL="561336" lvl="2" indent="-187112" algn="l">
              <a:lnSpc>
                <a:spcPts val="1819"/>
              </a:lnSpc>
              <a:buFont typeface="Arial"/>
              <a:buChar char="⚬"/>
            </a:pPr>
            <a:r>
              <a:rPr lang="en-US" sz="1299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Half-day rental: $250 for up to four hours</a:t>
            </a:r>
          </a:p>
          <a:p>
            <a:pPr marL="561336" lvl="2" indent="-187112" algn="l">
              <a:lnSpc>
                <a:spcPts val="1819"/>
              </a:lnSpc>
              <a:buFont typeface="Arial"/>
              <a:buChar char="⚬"/>
            </a:pPr>
            <a:r>
              <a:rPr lang="en-US" sz="1299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Full-day rental: $500 for up to eight hours</a:t>
            </a:r>
          </a:p>
          <a:p>
            <a:pPr marL="561336" lvl="2" indent="-187112" algn="l">
              <a:lnSpc>
                <a:spcPts val="1819"/>
              </a:lnSpc>
              <a:buFont typeface="Arial"/>
              <a:buChar char="⚬"/>
            </a:pPr>
            <a:r>
              <a:rPr lang="en-US" sz="1299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Additional options can be arranged </a:t>
            </a:r>
          </a:p>
          <a:p>
            <a:pPr marL="0" lvl="0" indent="0"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A full bar service is available for $150 during the first four hours, which includes one bartender. If your event exceeds 60 guests, a second bartender will be required.</a:t>
            </a:r>
          </a:p>
          <a:p>
            <a:pPr marL="0" lvl="0" indent="0"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Enhance your event with a large-screen TV and a surround sound audio system that connects via Bluetooth, providing excellent audio and visual experiences.</a:t>
            </a:r>
          </a:p>
          <a:p>
            <a:pPr marL="0" lvl="0" indent="0" algn="l">
              <a:lnSpc>
                <a:spcPts val="1819"/>
              </a:lnSpc>
            </a:pPr>
            <a:r>
              <a:rPr lang="en-US" sz="1299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Total capacity of 100  guests.</a:t>
            </a:r>
          </a:p>
          <a:p>
            <a:pPr algn="l">
              <a:lnSpc>
                <a:spcPts val="1819"/>
              </a:lnSpc>
            </a:pPr>
            <a:endParaRPr lang="en-US" sz="1299">
              <a:solidFill>
                <a:srgbClr val="FFFFFF"/>
              </a:solidFill>
              <a:latin typeface="Neue Montreal"/>
              <a:ea typeface="Neue Montreal"/>
              <a:cs typeface="Neue Montreal"/>
              <a:sym typeface="Neue Montreal"/>
            </a:endParaRPr>
          </a:p>
          <a:p>
            <a:pPr algn="l">
              <a:lnSpc>
                <a:spcPts val="1819"/>
              </a:lnSpc>
            </a:pPr>
            <a:endParaRPr lang="en-US" sz="1299">
              <a:solidFill>
                <a:srgbClr val="FFFFFF"/>
              </a:solidFill>
              <a:latin typeface="Neue Montreal"/>
              <a:ea typeface="Neue Montreal"/>
              <a:cs typeface="Neue Montreal"/>
              <a:sym typeface="Neue Montreal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07838" y="8032535"/>
            <a:ext cx="2767902" cy="2144903"/>
          </a:xfrm>
          <a:custGeom>
            <a:avLst/>
            <a:gdLst/>
            <a:ahLst/>
            <a:cxnLst/>
            <a:rect l="l" t="t" r="r" b="b"/>
            <a:pathLst>
              <a:path w="2767902" h="2144903">
                <a:moveTo>
                  <a:pt x="0" y="0"/>
                </a:moveTo>
                <a:lnTo>
                  <a:pt x="2767903" y="0"/>
                </a:lnTo>
                <a:lnTo>
                  <a:pt x="2767903" y="2144903"/>
                </a:lnTo>
                <a:lnTo>
                  <a:pt x="0" y="2144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61" r="-1661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756000" y="406528"/>
            <a:ext cx="6048000" cy="3230595"/>
          </a:xfrm>
          <a:custGeom>
            <a:avLst/>
            <a:gdLst/>
            <a:ahLst/>
            <a:cxnLst/>
            <a:rect l="l" t="t" r="r" b="b"/>
            <a:pathLst>
              <a:path w="6048000" h="3230595">
                <a:moveTo>
                  <a:pt x="0" y="0"/>
                </a:moveTo>
                <a:lnTo>
                  <a:pt x="6048000" y="0"/>
                </a:lnTo>
                <a:lnTo>
                  <a:pt x="6048000" y="3230594"/>
                </a:lnTo>
                <a:lnTo>
                  <a:pt x="0" y="32305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0203" b="-20203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TextBox 7"/>
          <p:cNvSpPr txBox="1"/>
          <p:nvPr/>
        </p:nvSpPr>
        <p:spPr>
          <a:xfrm>
            <a:off x="691414" y="4242270"/>
            <a:ext cx="2927677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 i="1" spc="179">
                <a:solidFill>
                  <a:srgbClr val="A0C9EE"/>
                </a:solidFill>
                <a:latin typeface="Neue Montreal Bold Italics"/>
                <a:ea typeface="Neue Montreal Bold Italics"/>
                <a:cs typeface="Neue Montreal Bold Italics"/>
                <a:sym typeface="Neue Montreal Bold Italics"/>
              </a:rPr>
              <a:t>VENUE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7838" y="3779997"/>
            <a:ext cx="1957351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 spc="14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OUR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55756" y="3900004"/>
            <a:ext cx="1582450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 spc="114">
                <a:solidFill>
                  <a:srgbClr val="A0C9EE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Main Lounge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566000" y="156600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7560000"/>
                </a:moveTo>
                <a:lnTo>
                  <a:pt x="0" y="0"/>
                </a:ln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close/>
              </a:path>
            </a:pathLst>
          </a:custGeom>
          <a:blipFill>
            <a:blip r:embed="rId2"/>
            <a:stretch>
              <a:fillRect l="-12329" t="-1511" r="-12329" b="-1511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1090132" y="1715252"/>
            <a:ext cx="5379736" cy="4034802"/>
          </a:xfrm>
          <a:custGeom>
            <a:avLst/>
            <a:gdLst/>
            <a:ahLst/>
            <a:cxnLst/>
            <a:rect l="l" t="t" r="r" b="b"/>
            <a:pathLst>
              <a:path w="5379736" h="4034802">
                <a:moveTo>
                  <a:pt x="0" y="0"/>
                </a:moveTo>
                <a:lnTo>
                  <a:pt x="5379736" y="0"/>
                </a:lnTo>
                <a:lnTo>
                  <a:pt x="5379736" y="4034802"/>
                </a:lnTo>
                <a:lnTo>
                  <a:pt x="0" y="4034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735" b="11735"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4" name="Group 4"/>
          <p:cNvGrpSpPr/>
          <p:nvPr/>
        </p:nvGrpSpPr>
        <p:grpSpPr>
          <a:xfrm>
            <a:off x="794047" y="4467293"/>
            <a:ext cx="3128953" cy="4307760"/>
            <a:chOff x="0" y="0"/>
            <a:chExt cx="725425" cy="9987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5425" cy="998722"/>
            </a:xfrm>
            <a:custGeom>
              <a:avLst/>
              <a:gdLst/>
              <a:ahLst/>
              <a:cxnLst/>
              <a:rect l="l" t="t" r="r" b="b"/>
              <a:pathLst>
                <a:path w="725425" h="998722">
                  <a:moveTo>
                    <a:pt x="0" y="0"/>
                  </a:moveTo>
                  <a:lnTo>
                    <a:pt x="725425" y="0"/>
                  </a:lnTo>
                  <a:lnTo>
                    <a:pt x="725425" y="998722"/>
                  </a:lnTo>
                  <a:lnTo>
                    <a:pt x="0" y="998722"/>
                  </a:lnTo>
                  <a:close/>
                </a:path>
              </a:pathLst>
            </a:custGeom>
            <a:solidFill>
              <a:srgbClr val="DCEBF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725425" cy="1017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8100000">
            <a:off x="5723329" y="802905"/>
            <a:ext cx="891616" cy="904047"/>
          </a:xfrm>
          <a:custGeom>
            <a:avLst/>
            <a:gdLst/>
            <a:ahLst/>
            <a:cxnLst/>
            <a:rect l="l" t="t" r="r" b="b"/>
            <a:pathLst>
              <a:path w="891616" h="904047">
                <a:moveTo>
                  <a:pt x="0" y="0"/>
                </a:moveTo>
                <a:lnTo>
                  <a:pt x="891616" y="0"/>
                </a:lnTo>
                <a:lnTo>
                  <a:pt x="891616" y="904047"/>
                </a:lnTo>
                <a:lnTo>
                  <a:pt x="0" y="9040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8"/>
          <p:cNvSpPr txBox="1"/>
          <p:nvPr/>
        </p:nvSpPr>
        <p:spPr>
          <a:xfrm>
            <a:off x="756000" y="1077680"/>
            <a:ext cx="3798784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 i="1" spc="174">
                <a:solidFill>
                  <a:srgbClr val="A0C9EE"/>
                </a:solidFill>
                <a:latin typeface="Neue Montreal Bold Italics"/>
                <a:ea typeface="Neue Montreal Bold Italics"/>
                <a:cs typeface="Neue Montreal Bold Italics"/>
                <a:sym typeface="Neue Montreal Bold Italics"/>
              </a:rPr>
              <a:t>MEETING ROOM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6000" y="708375"/>
            <a:ext cx="195735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124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WILKINSON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77886" y="6103079"/>
            <a:ext cx="2726114" cy="229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</a:pPr>
            <a:r>
              <a:rPr lang="en-US" sz="1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Full Day Rental - $250</a:t>
            </a:r>
          </a:p>
          <a:p>
            <a:pPr marL="0" lvl="0" indent="0" algn="just">
              <a:lnSpc>
                <a:spcPts val="1679"/>
              </a:lnSpc>
            </a:pPr>
            <a:r>
              <a:rPr lang="en-US" sz="1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Half Day Rental - $150</a:t>
            </a:r>
          </a:p>
          <a:p>
            <a:pPr marL="0" lvl="0" indent="0" algn="just">
              <a:lnSpc>
                <a:spcPts val="1679"/>
              </a:lnSpc>
            </a:pPr>
            <a:r>
              <a:rPr lang="en-US" sz="1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Two Hours or Less - $50</a:t>
            </a:r>
          </a:p>
          <a:p>
            <a:pPr marL="0" lvl="0" indent="0" algn="just">
              <a:lnSpc>
                <a:spcPts val="1679"/>
              </a:lnSpc>
            </a:pPr>
            <a:endParaRPr lang="en-US" sz="11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1679"/>
              </a:lnSpc>
            </a:pPr>
            <a:r>
              <a:rPr lang="en-US" sz="1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Please be aware that this meeting room is situated on the upper floor with stair access only</a:t>
            </a:r>
          </a:p>
          <a:p>
            <a:pPr marL="0" lvl="0" indent="0" algn="just">
              <a:lnSpc>
                <a:spcPts val="1679"/>
              </a:lnSpc>
            </a:pPr>
            <a:endParaRPr lang="en-US" sz="11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1679"/>
              </a:lnSpc>
            </a:pPr>
            <a:r>
              <a:rPr lang="en-US" sz="1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Catering options are available to meet your needs through our Club Caterer.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71217" y="5531614"/>
            <a:ext cx="180305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 spc="114">
                <a:solidFill>
                  <a:srgbClr val="A0C9EE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Pricing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7047" y="4656483"/>
            <a:ext cx="2842953" cy="389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Perfect for business meetings, presentations, community gatherings, and networking events.</a:t>
            </a:r>
          </a:p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Located upstairs with sliding doors opening to fabulous views over the Marina with a balconette.</a:t>
            </a:r>
          </a:p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Available for half-day or full-day rentals, as well as multi-day bookings.</a:t>
            </a:r>
          </a:p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Includes a kitchenette and restroom facilities with a full bathroom located downstairs.</a:t>
            </a:r>
          </a:p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Equipped with a TV screen, a large whiteboard, and a portable whiteboard.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Accommodates up to 30 people seated.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566000" y="156600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7560000"/>
                </a:moveTo>
                <a:lnTo>
                  <a:pt x="0" y="0"/>
                </a:ln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close/>
              </a:path>
            </a:pathLst>
          </a:custGeom>
          <a:blipFill>
            <a:blip r:embed="rId2"/>
            <a:stretch>
              <a:fillRect l="-12329" t="-1511" r="-12329" b="-1511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1537237" y="5245583"/>
            <a:ext cx="1649923" cy="260988"/>
          </a:xfrm>
          <a:custGeom>
            <a:avLst/>
            <a:gdLst/>
            <a:ahLst/>
            <a:cxnLst/>
            <a:rect l="l" t="t" r="r" b="b"/>
            <a:pathLst>
              <a:path w="1649923" h="260988">
                <a:moveTo>
                  <a:pt x="0" y="0"/>
                </a:moveTo>
                <a:lnTo>
                  <a:pt x="1649923" y="0"/>
                </a:lnTo>
                <a:lnTo>
                  <a:pt x="1649923" y="260988"/>
                </a:lnTo>
                <a:lnTo>
                  <a:pt x="0" y="2609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782050" y="1140432"/>
            <a:ext cx="4135634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 i="1" spc="174">
                <a:solidFill>
                  <a:srgbClr val="A0C9EE"/>
                </a:solidFill>
                <a:latin typeface="Neue Montreal Bold Italics"/>
                <a:ea typeface="Neue Montreal Bold Italics"/>
                <a:cs typeface="Neue Montreal Bold Italics"/>
                <a:sym typeface="Neue Montreal Bold Italics"/>
              </a:rPr>
              <a:t>FEEDBACK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2050" y="698850"/>
            <a:ext cx="1957351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 spc="14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OUR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56000" y="2355957"/>
            <a:ext cx="2799805" cy="2388823"/>
            <a:chOff x="0" y="0"/>
            <a:chExt cx="531586" cy="4535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1586" cy="453555"/>
            </a:xfrm>
            <a:custGeom>
              <a:avLst/>
              <a:gdLst/>
              <a:ahLst/>
              <a:cxnLst/>
              <a:rect l="l" t="t" r="r" b="b"/>
              <a:pathLst>
                <a:path w="531586" h="453555">
                  <a:moveTo>
                    <a:pt x="30417" y="0"/>
                  </a:moveTo>
                  <a:lnTo>
                    <a:pt x="501169" y="0"/>
                  </a:lnTo>
                  <a:cubicBezTo>
                    <a:pt x="517968" y="0"/>
                    <a:pt x="531586" y="13618"/>
                    <a:pt x="531586" y="30417"/>
                  </a:cubicBezTo>
                  <a:lnTo>
                    <a:pt x="531586" y="423138"/>
                  </a:lnTo>
                  <a:cubicBezTo>
                    <a:pt x="531586" y="439937"/>
                    <a:pt x="517968" y="453555"/>
                    <a:pt x="501169" y="453555"/>
                  </a:cubicBezTo>
                  <a:lnTo>
                    <a:pt x="30417" y="453555"/>
                  </a:lnTo>
                  <a:cubicBezTo>
                    <a:pt x="13618" y="453555"/>
                    <a:pt x="0" y="439937"/>
                    <a:pt x="0" y="423138"/>
                  </a:cubicBezTo>
                  <a:lnTo>
                    <a:pt x="0" y="30417"/>
                  </a:lnTo>
                  <a:cubicBezTo>
                    <a:pt x="0" y="13618"/>
                    <a:pt x="13618" y="0"/>
                    <a:pt x="30417" y="0"/>
                  </a:cubicBezTo>
                  <a:close/>
                </a:path>
              </a:pathLst>
            </a:custGeom>
            <a:solidFill>
              <a:srgbClr val="D7E7F7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31586" cy="472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80000" y="5910360"/>
            <a:ext cx="3024000" cy="3108495"/>
            <a:chOff x="0" y="0"/>
            <a:chExt cx="591298" cy="6078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1298" cy="607819"/>
            </a:xfrm>
            <a:custGeom>
              <a:avLst/>
              <a:gdLst/>
              <a:ahLst/>
              <a:cxnLst/>
              <a:rect l="l" t="t" r="r" b="b"/>
              <a:pathLst>
                <a:path w="591298" h="607819">
                  <a:moveTo>
                    <a:pt x="28162" y="0"/>
                  </a:moveTo>
                  <a:lnTo>
                    <a:pt x="563136" y="0"/>
                  </a:lnTo>
                  <a:cubicBezTo>
                    <a:pt x="578689" y="0"/>
                    <a:pt x="591298" y="12608"/>
                    <a:pt x="591298" y="28162"/>
                  </a:cubicBezTo>
                  <a:lnTo>
                    <a:pt x="591298" y="579657"/>
                  </a:lnTo>
                  <a:cubicBezTo>
                    <a:pt x="591298" y="595211"/>
                    <a:pt x="578689" y="607819"/>
                    <a:pt x="563136" y="607819"/>
                  </a:cubicBezTo>
                  <a:lnTo>
                    <a:pt x="28162" y="607819"/>
                  </a:lnTo>
                  <a:cubicBezTo>
                    <a:pt x="12608" y="607819"/>
                    <a:pt x="0" y="595211"/>
                    <a:pt x="0" y="579657"/>
                  </a:cubicBezTo>
                  <a:lnTo>
                    <a:pt x="0" y="28162"/>
                  </a:lnTo>
                  <a:cubicBezTo>
                    <a:pt x="0" y="12608"/>
                    <a:pt x="12608" y="0"/>
                    <a:pt x="28162" y="0"/>
                  </a:cubicBezTo>
                  <a:close/>
                </a:path>
              </a:pathLst>
            </a:custGeom>
            <a:solidFill>
              <a:srgbClr val="0B223F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591298" cy="626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38781" y="5468471"/>
            <a:ext cx="1804627" cy="341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1"/>
              </a:lnSpc>
            </a:pPr>
            <a:endParaRPr/>
          </a:p>
          <a:p>
            <a:pPr algn="ctr">
              <a:lnSpc>
                <a:spcPts val="1811"/>
              </a:lnSpc>
            </a:pPr>
            <a:endParaRPr/>
          </a:p>
          <a:p>
            <a:pPr algn="ctr">
              <a:lnSpc>
                <a:spcPts val="1811"/>
              </a:lnSpc>
            </a:pPr>
            <a:endParaRPr/>
          </a:p>
          <a:p>
            <a:pPr algn="ctr">
              <a:lnSpc>
                <a:spcPts val="1811"/>
              </a:lnSpc>
            </a:pPr>
            <a:endParaRPr/>
          </a:p>
          <a:p>
            <a:pPr algn="ctr">
              <a:lnSpc>
                <a:spcPts val="1811"/>
              </a:lnSpc>
            </a:pPr>
            <a:r>
              <a:rPr lang="en-US" sz="1199" i="1" spc="59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We had such a good night, Heather on the bar was amazing and it was so lovely. Thank you so much for everything. </a:t>
            </a:r>
          </a:p>
          <a:p>
            <a:pPr algn="ctr">
              <a:lnSpc>
                <a:spcPts val="1811"/>
              </a:lnSpc>
            </a:pPr>
            <a:endParaRPr lang="en-US" sz="1199" i="1" spc="59">
              <a:solidFill>
                <a:srgbClr val="FFFFFF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  <a:p>
            <a:pPr algn="ctr">
              <a:lnSpc>
                <a:spcPts val="1811"/>
              </a:lnSpc>
            </a:pPr>
            <a:r>
              <a:rPr lang="en-US" sz="1199" i="1" spc="59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Dec 21 </a:t>
            </a:r>
          </a:p>
          <a:p>
            <a:pPr algn="ctr">
              <a:lnSpc>
                <a:spcPts val="1811"/>
              </a:lnSpc>
            </a:pPr>
            <a:r>
              <a:rPr lang="en-US" sz="1199" i="1" spc="59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50th Birthday </a:t>
            </a:r>
          </a:p>
          <a:p>
            <a:pPr algn="ctr">
              <a:lnSpc>
                <a:spcPts val="1811"/>
              </a:lnSpc>
            </a:pPr>
            <a:r>
              <a:rPr lang="en-US" sz="1199" i="1" spc="59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Hahuiao</a:t>
            </a:r>
          </a:p>
          <a:p>
            <a:pPr algn="ctr">
              <a:lnSpc>
                <a:spcPts val="1811"/>
              </a:lnSpc>
            </a:pPr>
            <a:endParaRPr lang="en-US" sz="1199" i="1" spc="59">
              <a:solidFill>
                <a:srgbClr val="FFFFFF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516133" y="9583480"/>
            <a:ext cx="1649923" cy="260988"/>
          </a:xfrm>
          <a:custGeom>
            <a:avLst/>
            <a:gdLst/>
            <a:ahLst/>
            <a:cxnLst/>
            <a:rect l="l" t="t" r="r" b="b"/>
            <a:pathLst>
              <a:path w="1649923" h="260988">
                <a:moveTo>
                  <a:pt x="0" y="0"/>
                </a:moveTo>
                <a:lnTo>
                  <a:pt x="1649923" y="0"/>
                </a:lnTo>
                <a:lnTo>
                  <a:pt x="1649923" y="260988"/>
                </a:lnTo>
                <a:lnTo>
                  <a:pt x="0" y="2609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4" name="TextBox 14"/>
          <p:cNvSpPr txBox="1"/>
          <p:nvPr/>
        </p:nvSpPr>
        <p:spPr>
          <a:xfrm>
            <a:off x="1051195" y="2577366"/>
            <a:ext cx="2135965" cy="179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8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1608"/>
              </a:lnSpc>
              <a:spcBef>
                <a:spcPct val="0"/>
              </a:spcBef>
            </a:pPr>
            <a:r>
              <a:rPr lang="en-US" sz="1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Kia ora</a:t>
            </a:r>
          </a:p>
          <a:p>
            <a:pPr algn="ctr">
              <a:lnSpc>
                <a:spcPts val="1608"/>
              </a:lnSpc>
              <a:spcBef>
                <a:spcPct val="0"/>
              </a:spcBef>
            </a:pPr>
            <a:endParaRPr lang="en-US" sz="114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608"/>
              </a:lnSpc>
              <a:spcBef>
                <a:spcPct val="0"/>
              </a:spcBef>
            </a:pPr>
            <a:r>
              <a:rPr lang="en-US" sz="1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enjoyed our Christmas lunch at the Cruising Club last year so much we would really love to hire it again!</a:t>
            </a:r>
          </a:p>
          <a:p>
            <a:pPr algn="ctr">
              <a:lnSpc>
                <a:spcPts val="1608"/>
              </a:lnSpc>
              <a:spcBef>
                <a:spcPct val="0"/>
              </a:spcBef>
            </a:pPr>
            <a:endParaRPr lang="en-US" sz="114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608"/>
              </a:lnSpc>
              <a:spcBef>
                <a:spcPct val="0"/>
              </a:spcBef>
            </a:pPr>
            <a:r>
              <a:rPr lang="en-US" sz="1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Whangarei Principals Assoc.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405684" y="2656020"/>
            <a:ext cx="3377462" cy="2850551"/>
            <a:chOff x="0" y="0"/>
            <a:chExt cx="660412" cy="55738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12" cy="557382"/>
            </a:xfrm>
            <a:custGeom>
              <a:avLst/>
              <a:gdLst/>
              <a:ahLst/>
              <a:cxnLst/>
              <a:rect l="l" t="t" r="r" b="b"/>
              <a:pathLst>
                <a:path w="660412" h="557382">
                  <a:moveTo>
                    <a:pt x="25215" y="0"/>
                  </a:moveTo>
                  <a:lnTo>
                    <a:pt x="635197" y="0"/>
                  </a:lnTo>
                  <a:cubicBezTo>
                    <a:pt x="649123" y="0"/>
                    <a:pt x="660412" y="11289"/>
                    <a:pt x="660412" y="25215"/>
                  </a:cubicBezTo>
                  <a:lnTo>
                    <a:pt x="660412" y="532168"/>
                  </a:lnTo>
                  <a:cubicBezTo>
                    <a:pt x="660412" y="546093"/>
                    <a:pt x="649123" y="557382"/>
                    <a:pt x="635197" y="557382"/>
                  </a:cubicBezTo>
                  <a:lnTo>
                    <a:pt x="25215" y="557382"/>
                  </a:lnTo>
                  <a:cubicBezTo>
                    <a:pt x="11289" y="557382"/>
                    <a:pt x="0" y="546093"/>
                    <a:pt x="0" y="532168"/>
                  </a:cubicBezTo>
                  <a:lnTo>
                    <a:pt x="0" y="25215"/>
                  </a:lnTo>
                  <a:cubicBezTo>
                    <a:pt x="0" y="11289"/>
                    <a:pt x="11289" y="0"/>
                    <a:pt x="25215" y="0"/>
                  </a:cubicBezTo>
                  <a:close/>
                </a:path>
              </a:pathLst>
            </a:custGeom>
            <a:solidFill>
              <a:srgbClr val="0B223F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660412" cy="576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56000" y="6125696"/>
            <a:ext cx="3371568" cy="3687676"/>
            <a:chOff x="0" y="0"/>
            <a:chExt cx="640144" cy="70016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0144" cy="700162"/>
            </a:xfrm>
            <a:custGeom>
              <a:avLst/>
              <a:gdLst/>
              <a:ahLst/>
              <a:cxnLst/>
              <a:rect l="l" t="t" r="r" b="b"/>
              <a:pathLst>
                <a:path w="640144" h="700162">
                  <a:moveTo>
                    <a:pt x="25259" y="0"/>
                  </a:moveTo>
                  <a:lnTo>
                    <a:pt x="614885" y="0"/>
                  </a:lnTo>
                  <a:cubicBezTo>
                    <a:pt x="621584" y="0"/>
                    <a:pt x="628009" y="2661"/>
                    <a:pt x="632746" y="7398"/>
                  </a:cubicBezTo>
                  <a:cubicBezTo>
                    <a:pt x="637483" y="12135"/>
                    <a:pt x="640144" y="18560"/>
                    <a:pt x="640144" y="25259"/>
                  </a:cubicBezTo>
                  <a:lnTo>
                    <a:pt x="640144" y="674903"/>
                  </a:lnTo>
                  <a:cubicBezTo>
                    <a:pt x="640144" y="688853"/>
                    <a:pt x="628835" y="700162"/>
                    <a:pt x="614885" y="700162"/>
                  </a:cubicBezTo>
                  <a:lnTo>
                    <a:pt x="25259" y="700162"/>
                  </a:lnTo>
                  <a:cubicBezTo>
                    <a:pt x="18560" y="700162"/>
                    <a:pt x="12135" y="697500"/>
                    <a:pt x="7398" y="692763"/>
                  </a:cubicBezTo>
                  <a:cubicBezTo>
                    <a:pt x="2661" y="688027"/>
                    <a:pt x="0" y="681602"/>
                    <a:pt x="0" y="674903"/>
                  </a:cubicBezTo>
                  <a:lnTo>
                    <a:pt x="0" y="25259"/>
                  </a:lnTo>
                  <a:cubicBezTo>
                    <a:pt x="0" y="18560"/>
                    <a:pt x="2661" y="12135"/>
                    <a:pt x="7398" y="7398"/>
                  </a:cubicBezTo>
                  <a:cubicBezTo>
                    <a:pt x="12135" y="2661"/>
                    <a:pt x="18560" y="0"/>
                    <a:pt x="25259" y="0"/>
                  </a:cubicBezTo>
                  <a:close/>
                </a:path>
              </a:pathLst>
            </a:custGeom>
            <a:solidFill>
              <a:srgbClr val="D7E7F7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640144" cy="719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B223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“Booking the Whangarei Cruising Club was an absolute breeze.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B223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Clare was extremely accommodating, we loved the flexibility of being able to decorate the room exactly as we wanted.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B223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With its beautiful surroundings, spacious clean facilities, and ample parking. Being a short drive from both the Whangārei township and Onerahi airport made it stress free for our wedding guests to access the club.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B223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Views of the harbour were amazing regardless of the weather. Our event was held during a cyclone : )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B223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Bar staff were exceptionally polite and courteous. The cruising club Chef Bridget prepared the most delicious salads, our overseas guests couldn’t stop raving about. We would highly recommend."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B223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B223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Thank you for all your assistance! 🤗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B223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Leighton and Alyssa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497322" y="3029735"/>
            <a:ext cx="3194186" cy="208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 you so much for everything that you have done to organise my eightieth birthday and make things run so smoothly. I cannot thank you enough for your efforts.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were extremely professional and helpful during our run up to the party. Thank you again,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Dave and Arlene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696" y="6994834"/>
            <a:ext cx="6636608" cy="3091991"/>
          </a:xfrm>
          <a:custGeom>
            <a:avLst/>
            <a:gdLst/>
            <a:ahLst/>
            <a:cxnLst/>
            <a:rect l="l" t="t" r="r" b="b"/>
            <a:pathLst>
              <a:path w="6636608" h="3091991">
                <a:moveTo>
                  <a:pt x="0" y="0"/>
                </a:moveTo>
                <a:lnTo>
                  <a:pt x="6636608" y="0"/>
                </a:lnTo>
                <a:lnTo>
                  <a:pt x="6636608" y="3091991"/>
                </a:lnTo>
                <a:lnTo>
                  <a:pt x="0" y="3091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554" b="-16338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0" y="3085175"/>
            <a:ext cx="756000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Introducing Averil and Shannon Parker of Cape Catering, who are our resident Club Caterers.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3817571"/>
            <a:ext cx="7560000" cy="334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Averil specialises in creating personalised menus to suit your occasion, requirements, and budget.</a:t>
            </a:r>
          </a:p>
          <a:p>
            <a:pPr algn="ctr">
              <a:lnSpc>
                <a:spcPts val="1679"/>
              </a:lnSpc>
            </a:pPr>
            <a:endParaRPr lang="en-US" sz="11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From relaxed gatherings to larger celebrations, Cape Catering can help make your event both memorable and stress free.</a:t>
            </a:r>
          </a:p>
          <a:p>
            <a:pPr algn="ctr">
              <a:lnSpc>
                <a:spcPts val="1679"/>
              </a:lnSpc>
            </a:pPr>
            <a:endParaRPr lang="en-US" sz="11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Cape Catering offers a wide range of catering options, from delicious finger foods and platters to full buffet meals. </a:t>
            </a:r>
          </a:p>
          <a:p>
            <a:pPr algn="ctr">
              <a:lnSpc>
                <a:spcPts val="1679"/>
              </a:lnSpc>
            </a:pPr>
            <a:endParaRPr lang="en-US" sz="11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Finger foods and platters are a great choice for memorials, parties, corporate functions, and informal celebrations.</a:t>
            </a:r>
          </a:p>
          <a:p>
            <a:pPr algn="ctr">
              <a:lnSpc>
                <a:spcPts val="1679"/>
              </a:lnSpc>
            </a:pPr>
            <a:endParaRPr lang="en-US" sz="11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We’re happy to provide a range of menu options for you to browse through, followed by a chat with Averil to help design the perfect menu for your special event.</a:t>
            </a:r>
          </a:p>
          <a:p>
            <a:pPr algn="ctr">
              <a:lnSpc>
                <a:spcPts val="1679"/>
              </a:lnSpc>
            </a:pPr>
            <a:endParaRPr lang="en-US" sz="11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1679"/>
              </a:lnSpc>
            </a:pPr>
            <a:endParaRPr lang="en-US" sz="11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1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330489" y="436138"/>
            <a:ext cx="2831918" cy="2168196"/>
          </a:xfrm>
          <a:custGeom>
            <a:avLst/>
            <a:gdLst/>
            <a:ahLst/>
            <a:cxnLst/>
            <a:rect l="l" t="t" r="r" b="b"/>
            <a:pathLst>
              <a:path w="2831918" h="2168196">
                <a:moveTo>
                  <a:pt x="0" y="0"/>
                </a:moveTo>
                <a:lnTo>
                  <a:pt x="2831918" y="0"/>
                </a:lnTo>
                <a:lnTo>
                  <a:pt x="2831918" y="2168196"/>
                </a:lnTo>
                <a:lnTo>
                  <a:pt x="0" y="2168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85" t="-5688" r="-5730" b="-3892"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566000" y="156600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7560000"/>
                </a:moveTo>
                <a:lnTo>
                  <a:pt x="0" y="0"/>
                </a:ln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close/>
              </a:path>
            </a:pathLst>
          </a:custGeom>
          <a:blipFill>
            <a:blip r:embed="rId2"/>
            <a:stretch>
              <a:fillRect l="-12329" t="-1511" r="-12329" b="-1511"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3" name="Group 3"/>
          <p:cNvGrpSpPr/>
          <p:nvPr/>
        </p:nvGrpSpPr>
        <p:grpSpPr>
          <a:xfrm>
            <a:off x="691496" y="4348150"/>
            <a:ext cx="4264641" cy="3982215"/>
            <a:chOff x="0" y="0"/>
            <a:chExt cx="812800" cy="7589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58972"/>
            </a:xfrm>
            <a:custGeom>
              <a:avLst/>
              <a:gdLst/>
              <a:ahLst/>
              <a:cxnLst/>
              <a:rect l="l" t="t" r="r" b="b"/>
              <a:pathLst>
                <a:path w="812800" h="758972">
                  <a:moveTo>
                    <a:pt x="0" y="0"/>
                  </a:moveTo>
                  <a:lnTo>
                    <a:pt x="812800" y="0"/>
                  </a:lnTo>
                  <a:lnTo>
                    <a:pt x="812800" y="758972"/>
                  </a:lnTo>
                  <a:lnTo>
                    <a:pt x="0" y="758972"/>
                  </a:lnTo>
                  <a:close/>
                </a:path>
              </a:pathLst>
            </a:custGeom>
            <a:solidFill>
              <a:srgbClr val="DCEBF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778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75117" y="6224958"/>
            <a:ext cx="266807" cy="266807"/>
          </a:xfrm>
          <a:custGeom>
            <a:avLst/>
            <a:gdLst/>
            <a:ahLst/>
            <a:cxnLst/>
            <a:rect l="l" t="t" r="r" b="b"/>
            <a:pathLst>
              <a:path w="266807" h="266807">
                <a:moveTo>
                  <a:pt x="0" y="0"/>
                </a:moveTo>
                <a:lnTo>
                  <a:pt x="266807" y="0"/>
                </a:lnTo>
                <a:lnTo>
                  <a:pt x="266807" y="266806"/>
                </a:lnTo>
                <a:lnTo>
                  <a:pt x="0" y="2668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1075117" y="6777514"/>
            <a:ext cx="266807" cy="266807"/>
          </a:xfrm>
          <a:custGeom>
            <a:avLst/>
            <a:gdLst/>
            <a:ahLst/>
            <a:cxnLst/>
            <a:rect l="l" t="t" r="r" b="b"/>
            <a:pathLst>
              <a:path w="266807" h="266807">
                <a:moveTo>
                  <a:pt x="0" y="0"/>
                </a:moveTo>
                <a:lnTo>
                  <a:pt x="266807" y="0"/>
                </a:lnTo>
                <a:lnTo>
                  <a:pt x="266807" y="266807"/>
                </a:lnTo>
                <a:lnTo>
                  <a:pt x="0" y="2668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>
            <a:off x="1075117" y="7330071"/>
            <a:ext cx="266807" cy="266807"/>
          </a:xfrm>
          <a:custGeom>
            <a:avLst/>
            <a:gdLst/>
            <a:ahLst/>
            <a:cxnLst/>
            <a:rect l="l" t="t" r="r" b="b"/>
            <a:pathLst>
              <a:path w="266807" h="266807">
                <a:moveTo>
                  <a:pt x="0" y="0"/>
                </a:moveTo>
                <a:lnTo>
                  <a:pt x="266807" y="0"/>
                </a:lnTo>
                <a:lnTo>
                  <a:pt x="266807" y="266807"/>
                </a:lnTo>
                <a:lnTo>
                  <a:pt x="0" y="2668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Freeform 9"/>
          <p:cNvSpPr/>
          <p:nvPr/>
        </p:nvSpPr>
        <p:spPr>
          <a:xfrm>
            <a:off x="1075117" y="7882628"/>
            <a:ext cx="266807" cy="266807"/>
          </a:xfrm>
          <a:custGeom>
            <a:avLst/>
            <a:gdLst/>
            <a:ahLst/>
            <a:cxnLst/>
            <a:rect l="l" t="t" r="r" b="b"/>
            <a:pathLst>
              <a:path w="266807" h="266807">
                <a:moveTo>
                  <a:pt x="0" y="0"/>
                </a:moveTo>
                <a:lnTo>
                  <a:pt x="266807" y="0"/>
                </a:lnTo>
                <a:lnTo>
                  <a:pt x="266807" y="266807"/>
                </a:lnTo>
                <a:lnTo>
                  <a:pt x="0" y="2668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10" name="Group 10"/>
          <p:cNvGrpSpPr/>
          <p:nvPr/>
        </p:nvGrpSpPr>
        <p:grpSpPr>
          <a:xfrm>
            <a:off x="691496" y="8795673"/>
            <a:ext cx="4264641" cy="1140327"/>
            <a:chOff x="0" y="0"/>
            <a:chExt cx="1528351" cy="4086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8351" cy="408667"/>
            </a:xfrm>
            <a:custGeom>
              <a:avLst/>
              <a:gdLst/>
              <a:ahLst/>
              <a:cxnLst/>
              <a:rect l="l" t="t" r="r" b="b"/>
              <a:pathLst>
                <a:path w="1528351" h="408667">
                  <a:moveTo>
                    <a:pt x="0" y="0"/>
                  </a:moveTo>
                  <a:lnTo>
                    <a:pt x="1528351" y="0"/>
                  </a:lnTo>
                  <a:lnTo>
                    <a:pt x="1528351" y="408667"/>
                  </a:lnTo>
                  <a:lnTo>
                    <a:pt x="0" y="408667"/>
                  </a:lnTo>
                  <a:close/>
                </a:path>
              </a:pathLst>
            </a:custGeom>
            <a:solidFill>
              <a:srgbClr val="DCEBF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528351" cy="427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8100000">
            <a:off x="5723329" y="8978512"/>
            <a:ext cx="891616" cy="904047"/>
          </a:xfrm>
          <a:custGeom>
            <a:avLst/>
            <a:gdLst/>
            <a:ahLst/>
            <a:cxnLst/>
            <a:rect l="l" t="t" r="r" b="b"/>
            <a:pathLst>
              <a:path w="891616" h="904047">
                <a:moveTo>
                  <a:pt x="0" y="0"/>
                </a:moveTo>
                <a:lnTo>
                  <a:pt x="891616" y="0"/>
                </a:lnTo>
                <a:lnTo>
                  <a:pt x="891616" y="904047"/>
                </a:lnTo>
                <a:lnTo>
                  <a:pt x="0" y="9040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4" name="Freeform 14"/>
          <p:cNvSpPr/>
          <p:nvPr/>
        </p:nvSpPr>
        <p:spPr>
          <a:xfrm>
            <a:off x="1075117" y="5672401"/>
            <a:ext cx="266807" cy="266807"/>
          </a:xfrm>
          <a:custGeom>
            <a:avLst/>
            <a:gdLst/>
            <a:ahLst/>
            <a:cxnLst/>
            <a:rect l="l" t="t" r="r" b="b"/>
            <a:pathLst>
              <a:path w="266807" h="266807">
                <a:moveTo>
                  <a:pt x="0" y="0"/>
                </a:moveTo>
                <a:lnTo>
                  <a:pt x="266807" y="0"/>
                </a:lnTo>
                <a:lnTo>
                  <a:pt x="266807" y="266807"/>
                </a:lnTo>
                <a:lnTo>
                  <a:pt x="0" y="2668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5" name="Freeform 15"/>
          <p:cNvSpPr/>
          <p:nvPr/>
        </p:nvSpPr>
        <p:spPr>
          <a:xfrm>
            <a:off x="973777" y="8870974"/>
            <a:ext cx="3503454" cy="989726"/>
          </a:xfrm>
          <a:custGeom>
            <a:avLst/>
            <a:gdLst/>
            <a:ahLst/>
            <a:cxnLst/>
            <a:rect l="l" t="t" r="r" b="b"/>
            <a:pathLst>
              <a:path w="3503454" h="989726">
                <a:moveTo>
                  <a:pt x="0" y="0"/>
                </a:moveTo>
                <a:lnTo>
                  <a:pt x="3503454" y="0"/>
                </a:lnTo>
                <a:lnTo>
                  <a:pt x="3503454" y="989725"/>
                </a:lnTo>
                <a:lnTo>
                  <a:pt x="0" y="9897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6" name="TextBox 16"/>
          <p:cNvSpPr txBox="1"/>
          <p:nvPr/>
        </p:nvSpPr>
        <p:spPr>
          <a:xfrm>
            <a:off x="691496" y="1561901"/>
            <a:ext cx="4135634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 i="1" spc="174">
                <a:solidFill>
                  <a:srgbClr val="A0C9EE"/>
                </a:solidFill>
                <a:latin typeface="Neue Montreal Bold Italics"/>
                <a:ea typeface="Neue Montreal Bold Italics"/>
                <a:cs typeface="Neue Montreal Bold Italics"/>
                <a:sym typeface="Neue Montreal Bold Italics"/>
              </a:rPr>
              <a:t>INFORMATION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6000" y="956008"/>
            <a:ext cx="3224891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 spc="134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CONTACT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5117" y="4979306"/>
            <a:ext cx="2160653" cy="328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299" b="1" spc="114">
                <a:solidFill>
                  <a:srgbClr val="0B223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Get In Touch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08914" y="6296565"/>
            <a:ext cx="1964874" cy="19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8"/>
              </a:lnSpc>
            </a:pPr>
            <a:r>
              <a:rPr lang="en-US" sz="1400" spc="70">
                <a:solidFill>
                  <a:srgbClr val="0B223F"/>
                </a:solidFill>
                <a:latin typeface="Neue Montreal"/>
                <a:ea typeface="Neue Montreal"/>
                <a:cs typeface="Neue Montreal"/>
                <a:sym typeface="Neue Montreal"/>
              </a:rPr>
              <a:t>09 438 9043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08914" y="6822075"/>
            <a:ext cx="2841303" cy="19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8"/>
              </a:lnSpc>
            </a:pPr>
            <a:r>
              <a:rPr lang="en-US" sz="1400" spc="70">
                <a:solidFill>
                  <a:srgbClr val="0B223F"/>
                </a:solidFill>
                <a:latin typeface="Neue Montreal"/>
                <a:ea typeface="Neue Montreal"/>
                <a:cs typeface="Neue Montreal"/>
                <a:sym typeface="Neue Montreal"/>
              </a:rPr>
              <a:t>wcchq1@gmail.com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08914" y="7379224"/>
            <a:ext cx="2768317" cy="19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8"/>
              </a:lnSpc>
            </a:pPr>
            <a:r>
              <a:rPr lang="en-US" sz="1400" spc="70">
                <a:solidFill>
                  <a:srgbClr val="0B223F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www.wcc.net.nz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44411" y="7888748"/>
            <a:ext cx="3311727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 spc="65">
                <a:solidFill>
                  <a:srgbClr val="0B223F"/>
                </a:solidFill>
                <a:latin typeface="Neue Montreal"/>
                <a:ea typeface="Neue Montreal"/>
                <a:cs typeface="Neue Montreal"/>
                <a:sym typeface="Neue Montreal"/>
              </a:rPr>
              <a:t>212 Riverside Drive, Parahaki, Whangarei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8537" y="2420236"/>
            <a:ext cx="4061553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Every event is unique and we welcome the opportunity to discuss your  special requirements and how we can help to make your occasion truly memorable.</a:t>
            </a:r>
          </a:p>
          <a:p>
            <a:pPr algn="l">
              <a:lnSpc>
                <a:spcPts val="1960"/>
              </a:lnSpc>
            </a:pPr>
            <a:r>
              <a:rPr lang="en-US" sz="14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Contact us and let’s have a chat.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08914" y="5744009"/>
            <a:ext cx="1964874" cy="19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8"/>
              </a:lnSpc>
            </a:pPr>
            <a:r>
              <a:rPr lang="en-US" sz="1400" spc="70">
                <a:solidFill>
                  <a:srgbClr val="0B223F"/>
                </a:solidFill>
                <a:latin typeface="Neue Montreal"/>
                <a:ea typeface="Neue Montreal"/>
                <a:cs typeface="Neue Montreal"/>
                <a:sym typeface="Neue Montreal"/>
              </a:rPr>
              <a:t>027 257 1273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Custom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Neue Montreal</vt:lpstr>
      <vt:lpstr>Calibri</vt:lpstr>
      <vt:lpstr>Neue Montreal Bold Italics</vt:lpstr>
      <vt:lpstr>Arial</vt:lpstr>
      <vt:lpstr>Montserrat</vt:lpstr>
      <vt:lpstr>Montserrat Italics</vt:lpstr>
      <vt:lpstr>Canva Sans Bold</vt:lpstr>
      <vt:lpstr>Canva Sans</vt:lpstr>
      <vt:lpstr>Neue Montreal Bold</vt:lpstr>
      <vt:lpstr>Montserrat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</dc:title>
  <cp:lastModifiedBy>Whangarei Cruising Club</cp:lastModifiedBy>
  <cp:revision>2</cp:revision>
  <dcterms:created xsi:type="dcterms:W3CDTF">2006-08-16T00:00:00Z</dcterms:created>
  <dcterms:modified xsi:type="dcterms:W3CDTF">2026-05-27T23:22:41Z</dcterms:modified>
  <dc:identifier>DAGlISlWj84</dc:identifier>
</cp:coreProperties>
</file>